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89" r:id="rId4"/>
    <p:sldId id="262" r:id="rId5"/>
    <p:sldId id="261" r:id="rId6"/>
    <p:sldId id="279" r:id="rId7"/>
    <p:sldId id="290" r:id="rId8"/>
    <p:sldId id="280" r:id="rId9"/>
    <p:sldId id="281" r:id="rId10"/>
    <p:sldId id="283" r:id="rId11"/>
    <p:sldId id="284" r:id="rId12"/>
    <p:sldId id="291" r:id="rId13"/>
  </p:sldIdLst>
  <p:sldSz cx="9144000" cy="6858000" type="screen4x3"/>
  <p:notesSz cx="6797675" cy="9926638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>
          <p15:clr>
            <a:srgbClr val="A4A3A4"/>
          </p15:clr>
        </p15:guide>
        <p15:guide id="2" pos="642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E26"/>
    <a:srgbClr val="69A12B"/>
    <a:srgbClr val="7ABC32"/>
    <a:srgbClr val="076471"/>
    <a:srgbClr val="09562C"/>
    <a:srgbClr val="4C4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86044" autoAdjust="0"/>
  </p:normalViewPr>
  <p:slideViewPr>
    <p:cSldViewPr snapToObjects="1">
      <p:cViewPr varScale="1">
        <p:scale>
          <a:sx n="76" d="100"/>
          <a:sy n="76" d="100"/>
        </p:scale>
        <p:origin x="-1674" y="-90"/>
      </p:cViewPr>
      <p:guideLst>
        <p:guide orient="horz" pos="981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-3756" y="-72"/>
      </p:cViewPr>
      <p:guideLst>
        <p:guide orient="horz" pos="3107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849688" y="9195118"/>
            <a:ext cx="2933700" cy="233192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49688" y="9393071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0CF0E-1A96-4167-9B9C-14DA2945C64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sp>
        <p:nvSpPr>
          <p:cNvPr id="2" name="Tekstfelt 1"/>
          <p:cNvSpPr txBox="1"/>
          <p:nvPr/>
        </p:nvSpPr>
        <p:spPr>
          <a:xfrm>
            <a:off x="374501" y="9195120"/>
            <a:ext cx="2160240" cy="58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SEGES P/S</a:t>
            </a:r>
            <a:br>
              <a:rPr lang="da-DK" dirty="0" smtClean="0"/>
            </a:br>
            <a:r>
              <a:rPr lang="da-DK" sz="1400" dirty="0" smtClean="0"/>
              <a:t>seges.dk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298495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33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14955"/>
            <a:ext cx="5438775" cy="4467386"/>
          </a:xfrm>
          <a:prstGeom prst="rect">
            <a:avLst/>
          </a:prstGeom>
        </p:spPr>
        <p:txBody>
          <a:bodyPr vert="horz" lIns="92665" tIns="46333" rIns="92665" bIns="4633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310"/>
            <a:ext cx="2946400" cy="496731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E4F35-38D1-4586-8062-C0D74F49BC4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5626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Der har været en del debat om målinger som grundlag</a:t>
            </a:r>
            <a:r>
              <a:rPr lang="da-DK" baseline="0" dirty="0" smtClean="0"/>
              <a:t> for regulering  af landbrugets kvælstofregulering.</a:t>
            </a:r>
          </a:p>
          <a:p>
            <a:r>
              <a:rPr lang="da-DK" baseline="0" dirty="0" smtClean="0"/>
              <a:t>I en spørgeundersøgelse i efteråret svarede halvdelen af landmændene, at de ville være interesserede i at anvende målinger som reguleringsgrundlag.</a:t>
            </a:r>
          </a:p>
          <a:p>
            <a:r>
              <a:rPr lang="da-DK" baseline="0" dirty="0" smtClean="0"/>
              <a:t>Indførelse af næringsstofbalancer eller grønne regnskaber har også været drøftet i mange år som en mulighed for at få en mere individuel regulering.</a:t>
            </a:r>
          </a:p>
          <a:p>
            <a:r>
              <a:rPr lang="da-DK" baseline="0" dirty="0" smtClean="0"/>
              <a:t>I industrien er miljøreguleringen jo også typisk individuel for den enkelte virksomhed.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>
          <a:xfrm>
            <a:off x="3849688" y="0"/>
            <a:ext cx="2946400" cy="4967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326BDA-7CC1-49A8-8411-F2A8023111F5}" type="datetime2">
              <a:rPr lang="da-DK" smtClean="0"/>
              <a:pPr>
                <a:defRPr/>
              </a:pPr>
              <a:t>10. november 2015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2126E-B258-4FB1-9E97-08F8F1C30157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67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Målinger sikrer,</a:t>
            </a:r>
            <a:r>
              <a:rPr lang="da-DK" baseline="0" dirty="0" smtClean="0"/>
              <a:t> at man f.eks. Bliver belønnet for at have rigtigt effektive efterafgrøder eller en rigtig god gødningsudnyttelsen.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Målinger betyder også, at mange nye virkemidler kan tages i anvendelse – også selv om de ikke er officielt godkendte – når bare de er lovlige. Det kan f.eks. Være en række varianter af drænvandsvirkemidler – forskellige typer vådområder, randzoner med kvælstoffjernelse. </a:t>
            </a:r>
            <a:r>
              <a:rPr lang="da-DK" baseline="0" dirty="0" err="1" smtClean="0"/>
              <a:t>Elller</a:t>
            </a:r>
            <a:r>
              <a:rPr lang="da-DK" baseline="0" dirty="0" smtClean="0"/>
              <a:t> noget så enkelt som blot at lade drænvandet om vinteren løber ud over engen – i stedet for at drænene fører drænvandet helt ud til vandløbet. Det vil givetvis fjerne kvælstof, men den enkelte landmand bliver kun belønnet for det, hvis der måles.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>
          <a:xfrm>
            <a:off x="3849688" y="0"/>
            <a:ext cx="2946400" cy="4967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326BDA-7CC1-49A8-8411-F2A8023111F5}" type="datetime2">
              <a:rPr lang="da-DK" smtClean="0"/>
              <a:pPr>
                <a:defRPr/>
              </a:pPr>
              <a:t>10. november 2015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A2126E-B258-4FB1-9E97-08F8F1C30157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941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y forside med logopl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>
          <a:xfrm>
            <a:off x="260276" y="4090646"/>
            <a:ext cx="7696100" cy="1268996"/>
          </a:xfrm>
        </p:spPr>
        <p:txBody>
          <a:bodyPr anchor="ctr">
            <a:normAutofit/>
          </a:bodyPr>
          <a:lstStyle>
            <a:lvl1pPr algn="l">
              <a:defRPr sz="2800" b="1" i="0" cap="all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7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55898" y="2644924"/>
            <a:ext cx="5031804" cy="936103"/>
          </a:xfrm>
        </p:spPr>
        <p:txBody>
          <a:bodyPr anchor="t">
            <a:noAutofit/>
          </a:bodyPr>
          <a:lstStyle>
            <a:lvl1pPr marL="0" indent="0">
              <a:buNone/>
              <a:defRPr sz="2000" b="1" baseline="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hovedafdeling</a:t>
            </a:r>
          </a:p>
        </p:txBody>
      </p:sp>
      <p:sp>
        <p:nvSpPr>
          <p:cNvPr id="13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260276" y="1912145"/>
            <a:ext cx="3591644" cy="72476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4" name="Billede 13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172200"/>
            <a:ext cx="1714500" cy="388739"/>
          </a:xfrm>
          <a:prstGeom prst="rect">
            <a:avLst/>
          </a:prstGeom>
        </p:spPr>
      </p:pic>
      <p:sp>
        <p:nvSpPr>
          <p:cNvPr id="12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 lang="da-DK" sz="105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18256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marL="447675" marR="0" lvl="0" indent="-447675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r>
              <a:rPr lang="da-DK" noProof="0" dirty="0" smtClean="0"/>
              <a:t> </a:t>
            </a:r>
            <a:br>
              <a:rPr lang="da-DK" noProof="0" dirty="0" smtClean="0"/>
            </a:br>
            <a:endParaRPr lang="da-DK" noProof="0" dirty="0"/>
          </a:p>
        </p:txBody>
      </p:sp>
      <p:sp>
        <p:nvSpPr>
          <p:cNvPr id="15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8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pic>
        <p:nvPicPr>
          <p:cNvPr id="10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9636"/>
            <a:ext cx="9144000" cy="47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686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70248" y="6492875"/>
            <a:ext cx="2133600" cy="365125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9B7EF3-B023-4829-8A6F-99DBBBEDC9AD}" type="datetime2">
              <a:rPr lang="da-DK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7" name="Pladsholder til diasnummer 4"/>
          <p:cNvSpPr>
            <a:spLocks noGrp="1"/>
          </p:cNvSpPr>
          <p:nvPr>
            <p:ph type="sldNum" sz="quarter" idx="11"/>
          </p:nvPr>
        </p:nvSpPr>
        <p:spPr>
          <a:xfrm>
            <a:off x="301898" y="6492875"/>
            <a:ext cx="825500" cy="365125"/>
          </a:xfrm>
        </p:spPr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4876A2-58FF-4631-9985-D3CD04231D87}" type="slidenum">
              <a:rPr lang="da-DK"/>
              <a:pPr>
                <a:defRPr/>
              </a:pPr>
              <a:t>‹nr.›</a:t>
            </a:fld>
            <a:r>
              <a:rPr lang="da-DK">
                <a:solidFill>
                  <a:schemeClr val="bg1"/>
                </a:solidFill>
              </a:rPr>
              <a:t>...</a:t>
            </a:r>
            <a:r>
              <a:rPr lang="da-DK"/>
              <a:t>|</a:t>
            </a:r>
            <a:endParaRPr lang="da-DK" dirty="0"/>
          </a:p>
        </p:txBody>
      </p:sp>
      <p:sp>
        <p:nvSpPr>
          <p:cNvPr id="10" name="Pladsholder til indhold 9"/>
          <p:cNvSpPr>
            <a:spLocks noGrp="1"/>
          </p:cNvSpPr>
          <p:nvPr>
            <p:ph sz="quarter" idx="12"/>
          </p:nvPr>
        </p:nvSpPr>
        <p:spPr>
          <a:xfrm>
            <a:off x="951681" y="1484784"/>
            <a:ext cx="7716018" cy="396014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26331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logo+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7021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lede 18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 smtClean="0"/>
          </a:p>
        </p:txBody>
      </p:sp>
      <p:sp>
        <p:nvSpPr>
          <p:cNvPr id="14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5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16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31" name="Picture 7" descr="C:\Users\akm\Dropbox\Power Point\SEGES\Grafik til SEGES pptx\ISO90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733" y="6105968"/>
            <a:ext cx="1116262" cy="5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km\Dropbox\Power Point\SEGES\SEGES_pptsvin.jp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0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akm\Dropbox\Power Point\SEGES\Grafik til SEGES pptx\DanAv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4159" y="6033927"/>
            <a:ext cx="1150139" cy="6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68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7"/>
          <p:cNvSpPr>
            <a:spLocks noGrp="1"/>
          </p:cNvSpPr>
          <p:nvPr>
            <p:ph type="pic" sz="quarter" idx="14" hasCustomPrompt="1"/>
          </p:nvPr>
        </p:nvSpPr>
        <p:spPr>
          <a:xfrm>
            <a:off x="285358" y="5676076"/>
            <a:ext cx="2486442" cy="117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LD-logo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2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</a:t>
            </a:r>
            <a:r>
              <a:rPr lang="da-DK" noProof="0" dirty="0" err="1" smtClean="0"/>
              <a:t>herQ</a:t>
            </a:r>
            <a:r>
              <a:rPr lang="da-DK" noProof="0" dirty="0" smtClean="0"/>
              <a:t>:\</a:t>
            </a:r>
            <a:r>
              <a:rPr lang="da-DK" noProof="0" dirty="0" err="1" smtClean="0"/>
              <a:t>SEGES_Visuel_identitet</a:t>
            </a:r>
            <a:r>
              <a:rPr lang="da-DK" noProof="0" dirty="0" smtClean="0"/>
              <a:t>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3" name="Pladsholder til billede 7"/>
          <p:cNvSpPr>
            <a:spLocks noGrp="1"/>
          </p:cNvSpPr>
          <p:nvPr>
            <p:ph type="pic" sz="quarter" idx="18" hasCustomPrompt="1"/>
          </p:nvPr>
        </p:nvSpPr>
        <p:spPr>
          <a:xfrm>
            <a:off x="4831686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1100" kern="1200" baseline="0" noProof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 smtClean="0"/>
              <a:t>Klik og indsæt </a:t>
            </a:r>
            <a:r>
              <a:rPr lang="da-DK" noProof="0" dirty="0" err="1" smtClean="0"/>
              <a:t>gudp</a:t>
            </a:r>
            <a:r>
              <a:rPr lang="da-DK" noProof="0" dirty="0" smtClean="0"/>
              <a:t>-logo </a:t>
            </a:r>
            <a:br>
              <a:rPr lang="da-DK" noProof="0" dirty="0" smtClean="0"/>
            </a:br>
            <a:r>
              <a:rPr lang="da-DK" noProof="0" dirty="0" smtClean="0"/>
              <a:t>eller fond-logo her. Q:\SEGES_Visuel_identitet\PowerPoint\Skabeloner\Grafik til SEGES </a:t>
            </a:r>
            <a:r>
              <a:rPr lang="da-DK" noProof="0" dirty="0" err="1" smtClean="0"/>
              <a:t>pptx</a:t>
            </a:r>
            <a:endParaRPr lang="da-DK" noProof="0" dirty="0" smtClean="0"/>
          </a:p>
          <a:p>
            <a:pPr lvl="0"/>
            <a:endParaRPr lang="da-DK" noProof="0" dirty="0"/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285358" y="4090646"/>
            <a:ext cx="7696100" cy="850522"/>
          </a:xfrm>
        </p:spPr>
        <p:txBody>
          <a:bodyPr anchor="ctr">
            <a:normAutofit/>
          </a:bodyPr>
          <a:lstStyle>
            <a:lvl1pPr algn="l">
              <a:defRPr sz="2400" b="1" i="0" cap="all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da-DK" dirty="0" smtClean="0"/>
              <a:t>Klik for at tilføje tekst</a:t>
            </a:r>
            <a:endParaRPr lang="da-DK" dirty="0"/>
          </a:p>
        </p:txBody>
      </p:sp>
      <p:sp>
        <p:nvSpPr>
          <p:cNvPr id="18" name="Pladsholder til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82630" y="4999603"/>
            <a:ext cx="6449610" cy="678142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1" baseline="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forfatter og afdeling</a:t>
            </a:r>
          </a:p>
        </p:txBody>
      </p:sp>
      <p:sp>
        <p:nvSpPr>
          <p:cNvPr id="20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876256" y="4999603"/>
            <a:ext cx="2079476" cy="676474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31800" indent="0">
              <a:buNone/>
              <a:defRPr/>
            </a:lvl2pPr>
          </a:lstStyle>
          <a:p>
            <a:pPr lvl="0"/>
            <a:r>
              <a:rPr lang="da-DK" dirty="0" smtClean="0"/>
              <a:t>Klik for at tilføje sted og dato</a:t>
            </a:r>
          </a:p>
        </p:txBody>
      </p:sp>
      <p:pic>
        <p:nvPicPr>
          <p:cNvPr id="10" name="Billede 9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77980" y="6240363"/>
            <a:ext cx="1714500" cy="388739"/>
          </a:xfrm>
          <a:prstGeom prst="rect">
            <a:avLst/>
          </a:prstGeom>
        </p:spPr>
      </p:pic>
      <p:pic>
        <p:nvPicPr>
          <p:cNvPr id="3075" name="Picture 3" descr="C:\Users\akm\Dropbox\Power Point\SEGES\pptforside_man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67029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94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6482680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7" name="Billede 6" descr="Udsnit_mønster_V2.png"/>
          <p:cNvPicPr>
            <a:picLocks noChangeAspect="1"/>
          </p:cNvPicPr>
          <p:nvPr userDrawn="1"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28" r="5859"/>
          <a:stretch>
            <a:fillRect/>
          </a:stretch>
        </p:blipFill>
        <p:spPr>
          <a:xfrm>
            <a:off x="6151044" y="0"/>
            <a:ext cx="2992956" cy="3048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>
          <a:xfrm>
            <a:off x="609600" y="1628775"/>
            <a:ext cx="7462838" cy="424815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62175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indhold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pic>
        <p:nvPicPr>
          <p:cNvPr id="7" name="Billede 6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53401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nitsoversk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43608" y="4048456"/>
            <a:ext cx="7200400" cy="1684800"/>
          </a:xfrm>
        </p:spPr>
        <p:txBody>
          <a:bodyPr anchor="t">
            <a:normAutofit/>
          </a:bodyPr>
          <a:lstStyle>
            <a:lvl1pPr algn="l"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da-DK" dirty="0" smtClean="0"/>
              <a:t>Klik for at tilføje en </a:t>
            </a:r>
            <a:br>
              <a:rPr lang="da-DK" dirty="0" smtClean="0"/>
            </a:br>
            <a:r>
              <a:rPr lang="da-DK" dirty="0" smtClean="0"/>
              <a:t>sekundær tekst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1043608" y="2380456"/>
            <a:ext cx="7200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Klik for at tilføje tekst</a:t>
            </a:r>
          </a:p>
        </p:txBody>
      </p:sp>
      <p:pic>
        <p:nvPicPr>
          <p:cNvPr id="5" name="Billede 4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pic>
        <p:nvPicPr>
          <p:cNvPr id="6" name="Picture 7" descr="C:\Users\akm\Dropbox\Power Point\SEGES\Hjorrne3_linked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713" y="0"/>
            <a:ext cx="5336287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i fuld stør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609600" y="1628800"/>
            <a:ext cx="3887788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970784" cy="4536504"/>
          </a:xfrm>
        </p:spPr>
        <p:txBody>
          <a:bodyPr/>
          <a:lstStyle>
            <a:lvl1pPr latinLnBrk="0">
              <a:defRPr lang="da-DK" sz="2400"/>
            </a:lvl1pPr>
            <a:lvl2pPr>
              <a:defRPr lang="da-DK" sz="2000"/>
            </a:lvl2pPr>
            <a:lvl3pPr>
              <a:defRPr lang="da-DK" sz="1800"/>
            </a:lvl3pPr>
            <a:lvl4pPr>
              <a:defRPr lang="da-DK" sz="1600"/>
            </a:lvl4pPr>
            <a:lvl5pPr>
              <a:defRPr lang="da-DK" sz="1600"/>
            </a:lvl5pPr>
            <a:lvl6pPr>
              <a:defRPr lang="da-DK" sz="1600"/>
            </a:lvl6pPr>
            <a:lvl7pPr>
              <a:defRPr lang="da-DK" sz="1600"/>
            </a:lvl7pPr>
            <a:lvl8pPr>
              <a:defRPr lang="da-DK" sz="1600"/>
            </a:lvl8pPr>
            <a:lvl9pPr>
              <a:defRPr lang="da-DK"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663A-5A09-470A-8CA2-108EEA1DD31B}" type="datetimeFigureOut">
              <a:pPr/>
              <a:t>10-11-2015</a:t>
            </a:fld>
            <a:endParaRPr lang="da-DK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BC286-B2FE-44AC-8F25-02BBF4E9D127}" type="slidenum">
              <a:pPr/>
              <a:t>‹nr.›</a:t>
            </a:fld>
            <a:endParaRPr lang="da-DK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pic>
        <p:nvPicPr>
          <p:cNvPr id="8" name="Billede 7" descr="Seges_logo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4552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grafik2.png"/>
          <p:cNvPicPr>
            <a:picLocks noChangeAspect="1"/>
          </p:cNvPicPr>
          <p:nvPr/>
        </p:nvPicPr>
        <p:blipFill>
          <a:blip r:embed="rId1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5434473"/>
            <a:ext cx="2699791" cy="1423527"/>
          </a:xfrm>
          <a:prstGeom prst="rect">
            <a:avLst/>
          </a:prstGeom>
        </p:spPr>
      </p:pic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609600" y="404664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indsætte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 smtClean="0"/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55576" y="6486797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13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0" y="6486797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‹nr.›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pic>
        <p:nvPicPr>
          <p:cNvPr id="10" name="Billede 9" descr="Seges_logo_RGB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2320" y="6388508"/>
            <a:ext cx="1238672" cy="28085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idx="1"/>
          </p:nvPr>
        </p:nvSpPr>
        <p:spPr>
          <a:xfrm>
            <a:off x="609600" y="1608584"/>
            <a:ext cx="8077200" cy="40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8679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6" r:id="rId3"/>
    <p:sldLayoutId id="2147483669" r:id="rId4"/>
    <p:sldLayoutId id="2147483667" r:id="rId5"/>
    <p:sldLayoutId id="2147483655" r:id="rId6"/>
    <p:sldLayoutId id="2147483651" r:id="rId7"/>
    <p:sldLayoutId id="2147483652" r:id="rId8"/>
    <p:sldLayoutId id="2147483658" r:id="rId9"/>
    <p:sldLayoutId id="2147483670" r:id="rId10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447675" indent="-447675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●"/>
        <a:defRPr lang="en-US" sz="24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636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2954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7272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en-US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159000" indent="-4318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●"/>
        <a:defRPr lang="da-DK" sz="2000" kern="1200" dirty="0">
          <a:solidFill>
            <a:schemeClr val="tx1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frm=1&amp;source=images&amp;cd=&amp;cad=rja&amp;uact=8&amp;ved=0CAcQjRw&amp;url=http://mobil.nu/artikel/facebook-vil-nu-kraeve-ret-til-at-laese-dine-smser-og-aendre-i-din-kalender-46212&amp;ei=hcIKVavyC8SHPYy-gbAM&amp;bvm=bv.88528373,d.ZWU&amp;psig=AFQjCNETZlod1Cnw8ig3xyIs8YfW8w2CgQ&amp;ust=1426854907231003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Emissionsbaseret Kvælstofregulering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2"/>
          </p:nvPr>
        </p:nvSpPr>
        <p:spPr>
          <a:xfrm>
            <a:off x="252962" y="2996952"/>
            <a:ext cx="5031804" cy="864096"/>
          </a:xfrm>
        </p:spPr>
        <p:txBody>
          <a:bodyPr/>
          <a:lstStyle/>
          <a:p>
            <a:r>
              <a:rPr lang="da-DK" dirty="0" smtClean="0"/>
              <a:t>Søren Kolind Hvid</a:t>
            </a:r>
            <a:br>
              <a:rPr lang="da-DK" dirty="0" smtClean="0"/>
            </a:br>
            <a:r>
              <a:rPr lang="da-DK" dirty="0" smtClean="0"/>
              <a:t>SEGES Planter &amp; Miljø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 smtClean="0"/>
              <a:t>Møde for planteavlsformænd</a:t>
            </a:r>
            <a:br>
              <a:rPr lang="da-DK" dirty="0" smtClean="0"/>
            </a:br>
            <a:r>
              <a:rPr lang="da-DK" dirty="0" smtClean="0"/>
              <a:t>19. marts 2015</a:t>
            </a:r>
            <a:endParaRPr lang="da-DK" dirty="0"/>
          </a:p>
        </p:txBody>
      </p:sp>
      <p:sp>
        <p:nvSpPr>
          <p:cNvPr id="5" name="Pladsholder til billede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ladsholder til billede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ladsholder til billede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8" name="Picture 2" descr="Q:\VFL_Visuel_Identitet\Særlige grafikfiler - fonde\GUDP_logoer\jpg\Maerke_gudp_FVM_RGB_graduere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3808" y="5676076"/>
            <a:ext cx="1922614" cy="9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8126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3:</a:t>
            </a:r>
            <a:r>
              <a:rPr lang="da-DK" dirty="0" smtClean="0"/>
              <a:t> Krav til  målemetoder, målesteder og databearbejdnin</a:t>
            </a:r>
            <a:r>
              <a:rPr lang="da-DK" dirty="0"/>
              <a:t>g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10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2257790"/>
            <a:ext cx="8354888" cy="2539362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Krav til måling i dræn og vandløb</a:t>
            </a:r>
          </a:p>
          <a:p>
            <a:pPr lvl="1"/>
            <a:r>
              <a:rPr lang="da-DK" dirty="0"/>
              <a:t>Måling af afstrømning og koncentration </a:t>
            </a:r>
            <a:r>
              <a:rPr lang="da-DK" dirty="0" smtClean="0"/>
              <a:t> - målehyppighed </a:t>
            </a:r>
            <a:r>
              <a:rPr lang="da-DK" dirty="0"/>
              <a:t>mv</a:t>
            </a:r>
            <a:r>
              <a:rPr lang="da-DK" dirty="0" smtClean="0"/>
              <a:t>.</a:t>
            </a:r>
            <a:endParaRPr lang="da-DK" dirty="0"/>
          </a:p>
          <a:p>
            <a:r>
              <a:rPr lang="da-DK" dirty="0" smtClean="0"/>
              <a:t>Afgrænsning af opland til målested</a:t>
            </a:r>
          </a:p>
          <a:p>
            <a:r>
              <a:rPr lang="da-DK" dirty="0" smtClean="0"/>
              <a:t>Korrektion </a:t>
            </a:r>
            <a:r>
              <a:rPr lang="da-DK" dirty="0"/>
              <a:t>for </a:t>
            </a:r>
            <a:r>
              <a:rPr lang="da-DK" dirty="0" smtClean="0"/>
              <a:t>kvælstofretention nedstrøms målestedet</a:t>
            </a:r>
          </a:p>
          <a:p>
            <a:r>
              <a:rPr lang="da-DK" dirty="0" smtClean="0"/>
              <a:t>Korrektion for evt. </a:t>
            </a:r>
            <a:r>
              <a:rPr lang="da-DK" dirty="0" err="1" smtClean="0"/>
              <a:t>umålt</a:t>
            </a:r>
            <a:r>
              <a:rPr lang="da-DK" dirty="0" smtClean="0"/>
              <a:t> udledning.</a:t>
            </a:r>
            <a:endParaRPr lang="da-DK" dirty="0"/>
          </a:p>
          <a:p>
            <a:r>
              <a:rPr lang="da-DK" dirty="0" smtClean="0"/>
              <a:t>Klimanormalisering af måleresultat.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11560" y="142464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Koncepter for måling i vandløb, dræn og rodzone (N-min) beskrives i GUDP projektet.</a:t>
            </a:r>
            <a:endParaRPr lang="da-DK" sz="2400" b="1" dirty="0"/>
          </a:p>
        </p:txBody>
      </p:sp>
      <p:grpSp>
        <p:nvGrpSpPr>
          <p:cNvPr id="8" name="Gruppe 7"/>
          <p:cNvGrpSpPr/>
          <p:nvPr/>
        </p:nvGrpSpPr>
        <p:grpSpPr>
          <a:xfrm>
            <a:off x="2339752" y="5358998"/>
            <a:ext cx="4972637" cy="1739243"/>
            <a:chOff x="2771800" y="4950000"/>
            <a:chExt cx="5332677" cy="2007392"/>
          </a:xfrm>
        </p:grpSpPr>
        <p:pic>
          <p:nvPicPr>
            <p:cNvPr id="9" name="Picture 4" descr="C:\Users\skh\Pictures\Vandløb_målestation\Billeder\Maaling2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8" y="4950000"/>
              <a:ext cx="2160240" cy="2007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6876256" y="4958074"/>
              <a:ext cx="122822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100" dirty="0" smtClean="0"/>
                <a:t>Foto: Bioscience</a:t>
              </a:r>
              <a:endParaRPr lang="da-DK" sz="1100" dirty="0"/>
            </a:p>
          </p:txBody>
        </p:sp>
        <p:pic>
          <p:nvPicPr>
            <p:cNvPr id="11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71800" y="4950000"/>
              <a:ext cx="2037469" cy="1908000"/>
            </a:xfrm>
            <a:prstGeom prst="rect">
              <a:avLst/>
            </a:prstGeom>
            <a:noFill/>
            <a:ln w="317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kstboks 11"/>
          <p:cNvSpPr txBox="1"/>
          <p:nvPr/>
        </p:nvSpPr>
        <p:spPr>
          <a:xfrm>
            <a:off x="584674" y="4797152"/>
            <a:ext cx="6435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Risiko: Det kan blive usikkert og bøvlet!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8713567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4229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4:</a:t>
            </a:r>
            <a:r>
              <a:rPr lang="da-DK" dirty="0" smtClean="0"/>
              <a:t> Målinger som grundlag for kvælstofregulering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11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8132" y="2275422"/>
            <a:ext cx="8077200" cy="1873658"/>
          </a:xfrm>
        </p:spPr>
        <p:txBody>
          <a:bodyPr>
            <a:normAutofit/>
          </a:bodyPr>
          <a:lstStyle/>
          <a:p>
            <a:r>
              <a:rPr lang="da-DK" dirty="0" smtClean="0"/>
              <a:t>Kvote på kvælstofudledning</a:t>
            </a:r>
          </a:p>
          <a:p>
            <a:r>
              <a:rPr lang="da-DK" dirty="0" smtClean="0"/>
              <a:t>Målinger som kontrol </a:t>
            </a:r>
          </a:p>
          <a:p>
            <a:pPr lvl="1"/>
            <a:r>
              <a:rPr lang="da-DK" dirty="0" smtClean="0"/>
              <a:t>Sanktioner ved overskridelser?</a:t>
            </a:r>
          </a:p>
          <a:p>
            <a:r>
              <a:rPr lang="da-DK" dirty="0" smtClean="0"/>
              <a:t>Målinger som grundlag for dosering af virkemidler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609600" y="1412776"/>
            <a:ext cx="6739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smtClean="0"/>
              <a:t>Hvordan omsættes måleresultater til rammer</a:t>
            </a:r>
            <a:br>
              <a:rPr lang="da-DK" sz="2400" b="1" dirty="0" smtClean="0"/>
            </a:br>
            <a:r>
              <a:rPr lang="da-DK" sz="2400" b="1" dirty="0" smtClean="0"/>
              <a:t>for produktionen på den enkelte bedrift?</a:t>
            </a:r>
            <a:endParaRPr lang="da-DK" sz="2400" b="1" dirty="0"/>
          </a:p>
        </p:txBody>
      </p:sp>
      <p:sp>
        <p:nvSpPr>
          <p:cNvPr id="9" name="Tekstboks 8"/>
          <p:cNvSpPr txBox="1"/>
          <p:nvPr/>
        </p:nvSpPr>
        <p:spPr>
          <a:xfrm>
            <a:off x="584674" y="4221088"/>
            <a:ext cx="412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Risiko: Det kan blive bøvlet!</a:t>
            </a:r>
            <a:endParaRPr lang="da-DK" sz="2400" dirty="0"/>
          </a:p>
        </p:txBody>
      </p:sp>
      <p:pic>
        <p:nvPicPr>
          <p:cNvPr id="10" name="Picture 2" descr="S:\5 Overheads\2014\Plantekongres\Landsplanteavlsmøde\grafik\yara sæk - no name itu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778670"/>
            <a:ext cx="3240360" cy="300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30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8077200" cy="1143000"/>
          </a:xfrm>
        </p:spPr>
        <p:txBody>
          <a:bodyPr>
            <a:normAutofit/>
          </a:bodyPr>
          <a:lstStyle/>
          <a:p>
            <a:r>
              <a:rPr lang="da-DK" sz="3000" dirty="0" smtClean="0"/>
              <a:t>Foreløbig anbefaling vedr. emissionsbaseret regulering</a:t>
            </a:r>
            <a:endParaRPr lang="da-DK" sz="30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12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609600" y="1628800"/>
            <a:ext cx="8077200" cy="2520280"/>
          </a:xfrm>
        </p:spPr>
        <p:txBody>
          <a:bodyPr/>
          <a:lstStyle/>
          <a:p>
            <a:r>
              <a:rPr lang="da-DK" dirty="0" smtClean="0"/>
              <a:t>Virkemidlerne skal væk fra dyrkningsfladen.</a:t>
            </a:r>
          </a:p>
          <a:p>
            <a:r>
              <a:rPr lang="da-DK" dirty="0" smtClean="0"/>
              <a:t>Individuelle udledningskvoter er problematiske.</a:t>
            </a:r>
          </a:p>
          <a:p>
            <a:r>
              <a:rPr lang="da-DK" dirty="0" smtClean="0"/>
              <a:t>Målinger på bedriftsniveau (individuelt) er</a:t>
            </a:r>
            <a:br>
              <a:rPr lang="da-DK" dirty="0" smtClean="0"/>
            </a:br>
            <a:r>
              <a:rPr lang="da-DK" dirty="0" smtClean="0"/>
              <a:t>næppe en farbar vej i ny kvælstofregulering!</a:t>
            </a:r>
          </a:p>
          <a:p>
            <a:r>
              <a:rPr lang="da-DK" dirty="0" smtClean="0"/>
              <a:t>Gerne flere målinger i vandløb til monitering af effekt af virkemidler uden for dyrkningsfladen.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63"/>
          <a:stretch/>
        </p:blipFill>
        <p:spPr bwMode="auto">
          <a:xfrm>
            <a:off x="720064" y="4320000"/>
            <a:ext cx="4428000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5580112" y="5264668"/>
            <a:ext cx="292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Tak for opmærksomheden!</a:t>
            </a:r>
            <a:endParaRPr lang="da-DK" dirty="0"/>
          </a:p>
        </p:txBody>
      </p:sp>
      <p:pic>
        <p:nvPicPr>
          <p:cNvPr id="3074" name="Picture 2" descr="http://cdn.mobilaps.dk/wp-content/uploads/2013/06/tommelfinger-ned-610x31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2607" y="2564904"/>
            <a:ext cx="781801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57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917149" y="2492896"/>
            <a:ext cx="8084815" cy="3456086"/>
          </a:xfrm>
        </p:spPr>
        <p:txBody>
          <a:bodyPr/>
          <a:lstStyle/>
          <a:p>
            <a:r>
              <a:rPr lang="da-DK" dirty="0" smtClean="0"/>
              <a:t>Mistillid til modelberegninger og hele</a:t>
            </a:r>
            <a:br>
              <a:rPr lang="da-DK" dirty="0" smtClean="0"/>
            </a:br>
            <a:r>
              <a:rPr lang="da-DK" dirty="0" smtClean="0"/>
              <a:t>grundlaget for vandmiljøindsatsen.</a:t>
            </a:r>
          </a:p>
          <a:p>
            <a:r>
              <a:rPr lang="da-DK" dirty="0" smtClean="0"/>
              <a:t>Ønske om individuel kvælstofregulering ud fra den faktiske kvælstofudledning fra min bedrift </a:t>
            </a:r>
            <a:br>
              <a:rPr lang="da-DK" dirty="0" smtClean="0"/>
            </a:br>
            <a:r>
              <a:rPr lang="da-DK" dirty="0" smtClean="0"/>
              <a:t>”Jeg vil reguleres ud fra hvad jeg gør”.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17149" y="521952"/>
            <a:ext cx="7715250" cy="864096"/>
          </a:xfrm>
        </p:spPr>
        <p:txBody>
          <a:bodyPr>
            <a:noAutofit/>
          </a:bodyPr>
          <a:lstStyle/>
          <a:p>
            <a:r>
              <a:rPr lang="da-DK" sz="3000" dirty="0" smtClean="0"/>
              <a:t>Stor interesse for måling</a:t>
            </a:r>
            <a:br>
              <a:rPr lang="da-DK" sz="3000" dirty="0" smtClean="0"/>
            </a:br>
            <a:r>
              <a:rPr lang="da-DK" sz="3000" dirty="0" smtClean="0"/>
              <a:t>af kvælstofudledning!</a:t>
            </a:r>
            <a:endParaRPr lang="da-DK" sz="3000" dirty="0"/>
          </a:p>
        </p:txBody>
      </p:sp>
      <p:sp>
        <p:nvSpPr>
          <p:cNvPr id="4" name="Tekstboks 3"/>
          <p:cNvSpPr txBox="1"/>
          <p:nvPr/>
        </p:nvSpPr>
        <p:spPr>
          <a:xfrm>
            <a:off x="917149" y="1909176"/>
            <a:ext cx="559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/>
              <a:t>Årsag til interesse for målinger:</a:t>
            </a:r>
            <a:endParaRPr lang="da-DK" sz="2800" b="1" dirty="0"/>
          </a:p>
        </p:txBody>
      </p:sp>
      <p:pic>
        <p:nvPicPr>
          <p:cNvPr id="5" name="Picture 4" descr="C:\Users\skh\Pictures\jan2012 11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6531" y="0"/>
            <a:ext cx="2037469" cy="1908000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e 7"/>
          <p:cNvGrpSpPr/>
          <p:nvPr/>
        </p:nvGrpSpPr>
        <p:grpSpPr>
          <a:xfrm>
            <a:off x="-72" y="4653136"/>
            <a:ext cx="8125336" cy="2204864"/>
            <a:chOff x="-72" y="4653136"/>
            <a:chExt cx="8125336" cy="2204864"/>
          </a:xfrm>
        </p:grpSpPr>
        <p:sp>
          <p:nvSpPr>
            <p:cNvPr id="6" name="Rektangel 5"/>
            <p:cNvSpPr/>
            <p:nvPr/>
          </p:nvSpPr>
          <p:spPr>
            <a:xfrm>
              <a:off x="4067943" y="4653136"/>
              <a:ext cx="4057321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a-DK" sz="2400" dirty="0"/>
                <a:t>Omfang af målinger skal  ifølge VKO aftale </a:t>
              </a:r>
              <a:r>
                <a:rPr lang="da-DK" sz="2400" dirty="0" smtClean="0"/>
                <a:t>udvides. </a:t>
              </a:r>
              <a:br>
                <a:rPr lang="da-DK" sz="2400" dirty="0" smtClean="0"/>
              </a:br>
              <a:r>
                <a:rPr lang="da-DK" sz="2400" dirty="0" smtClean="0"/>
                <a:t>Bedre grundlag for vand-områdeplaner.</a:t>
              </a:r>
            </a:p>
          </p:txBody>
        </p:sp>
        <p:pic>
          <p:nvPicPr>
            <p:cNvPr id="7" name="Picture 2" descr="C:\Users\skh\Pictures\Vandløb_målestation\Billeder\MaalestationVorgod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72" y="4770000"/>
              <a:ext cx="3924000" cy="208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09520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sz="quarter" idx="12"/>
          </p:nvPr>
        </p:nvSpPr>
        <p:spPr>
          <a:xfrm>
            <a:off x="611561" y="1628800"/>
            <a:ext cx="6048671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dirty="0"/>
              <a:t>Formål: Opnå en mere omkostningseffektiv </a:t>
            </a:r>
            <a:r>
              <a:rPr lang="da-DK" dirty="0" smtClean="0"/>
              <a:t>kvælstofregulering </a:t>
            </a:r>
            <a:r>
              <a:rPr lang="da-DK" dirty="0"/>
              <a:t>ved at udvikle og </a:t>
            </a:r>
            <a:r>
              <a:rPr lang="da-DK" dirty="0" smtClean="0"/>
              <a:t>afprøve </a:t>
            </a:r>
            <a:r>
              <a:rPr lang="da-DK" dirty="0"/>
              <a:t>en emissionsbaseret regulering som </a:t>
            </a:r>
            <a:r>
              <a:rPr lang="da-DK" dirty="0" smtClean="0"/>
              <a:t>en </a:t>
            </a:r>
            <a:r>
              <a:rPr lang="da-DK" u="sng" dirty="0" smtClean="0"/>
              <a:t>tilvalgsmulighed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55371" cy="1143000"/>
          </a:xfrm>
        </p:spPr>
        <p:txBody>
          <a:bodyPr>
            <a:normAutofit/>
          </a:bodyPr>
          <a:lstStyle/>
          <a:p>
            <a:r>
              <a:rPr lang="da-DK" sz="3000" dirty="0"/>
              <a:t>GUDP projekt: Emissionsbaseret kvælstof- og arealregulering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611560" y="3246075"/>
            <a:ext cx="6397927" cy="3351277"/>
            <a:chOff x="947360" y="3246075"/>
            <a:chExt cx="6064835" cy="3351277"/>
          </a:xfrm>
        </p:grpSpPr>
        <p:sp>
          <p:nvSpPr>
            <p:cNvPr id="4" name="Tekstboks 3"/>
            <p:cNvSpPr txBox="1"/>
            <p:nvPr/>
          </p:nvSpPr>
          <p:spPr>
            <a:xfrm>
              <a:off x="947360" y="3246075"/>
              <a:ext cx="525489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400" dirty="0" smtClean="0"/>
                <a:t>Koncepter for målemetoder udvikles og</a:t>
              </a:r>
              <a:br>
                <a:rPr lang="da-DK" sz="2400" dirty="0" smtClean="0"/>
              </a:br>
              <a:r>
                <a:rPr lang="da-DK" sz="2400" dirty="0" smtClean="0"/>
                <a:t>afprøves i nyt GUDP-projekt (2014-17).</a:t>
              </a:r>
              <a:endParaRPr lang="da-DK" sz="2400" dirty="0"/>
            </a:p>
          </p:txBody>
        </p:sp>
        <p:grpSp>
          <p:nvGrpSpPr>
            <p:cNvPr id="11" name="Gruppe 10"/>
            <p:cNvGrpSpPr/>
            <p:nvPr/>
          </p:nvGrpSpPr>
          <p:grpSpPr>
            <a:xfrm>
              <a:off x="1043608" y="4077072"/>
              <a:ext cx="2110962" cy="2506563"/>
              <a:chOff x="1043608" y="4077072"/>
              <a:chExt cx="2110962" cy="2506563"/>
            </a:xfrm>
          </p:grpSpPr>
          <p:pic>
            <p:nvPicPr>
              <p:cNvPr id="5" name="Picture 2" descr="S:\5 Overheads\DK-kort\Danmarks kort pletfri mørkegroen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3608" y="4077072"/>
                <a:ext cx="2110962" cy="250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Ellipse 4"/>
              <p:cNvSpPr>
                <a:spLocks noChangeArrowheads="1"/>
              </p:cNvSpPr>
              <p:nvPr/>
            </p:nvSpPr>
            <p:spPr bwMode="auto">
              <a:xfrm>
                <a:off x="1521005" y="5013176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7" name="Ellipse 4"/>
              <p:cNvSpPr>
                <a:spLocks noChangeArrowheads="1"/>
              </p:cNvSpPr>
              <p:nvPr/>
            </p:nvSpPr>
            <p:spPr bwMode="auto">
              <a:xfrm>
                <a:off x="1835696" y="5377454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8" name="Ellipse 4"/>
              <p:cNvSpPr>
                <a:spLocks noChangeArrowheads="1"/>
              </p:cNvSpPr>
              <p:nvPr/>
            </p:nvSpPr>
            <p:spPr bwMode="auto">
              <a:xfrm>
                <a:off x="2483768" y="5805264"/>
                <a:ext cx="144441" cy="13977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grpSp>
          <p:nvGrpSpPr>
            <p:cNvPr id="12" name="Gruppe 11"/>
            <p:cNvGrpSpPr/>
            <p:nvPr/>
          </p:nvGrpSpPr>
          <p:grpSpPr>
            <a:xfrm>
              <a:off x="3149469" y="4005064"/>
              <a:ext cx="3862726" cy="2592288"/>
              <a:chOff x="3149469" y="4005064"/>
              <a:chExt cx="3862726" cy="2592288"/>
            </a:xfrm>
          </p:grpSpPr>
          <p:sp>
            <p:nvSpPr>
              <p:cNvPr id="9" name="Pladsholder til indhold 4"/>
              <p:cNvSpPr txBox="1">
                <a:spLocks/>
              </p:cNvSpPr>
              <p:nvPr/>
            </p:nvSpPr>
            <p:spPr bwMode="auto">
              <a:xfrm>
                <a:off x="3154570" y="4533874"/>
                <a:ext cx="3857625" cy="2063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8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1pPr>
                <a:lvl2pPr marL="8636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2pPr>
                <a:lvl3pPr marL="12954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3pPr>
                <a:lvl4pPr marL="17272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en-US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4pPr>
                <a:lvl5pPr marL="2159000" indent="-431800" algn="l" defTabSz="457200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●"/>
                  <a:defRPr lang="da-DK" sz="2400" kern="1200" dirty="0">
                    <a:solidFill>
                      <a:schemeClr val="tx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a-DK" sz="1800" dirty="0" smtClean="0"/>
                  <a:t>Aarhus Universitet, Bioscience</a:t>
                </a:r>
              </a:p>
              <a:p>
                <a:r>
                  <a:rPr lang="da-DK" sz="1800" dirty="0" smtClean="0"/>
                  <a:t>Aarhus Universitet, </a:t>
                </a:r>
                <a:r>
                  <a:rPr lang="da-DK" sz="1800" dirty="0" err="1" smtClean="0"/>
                  <a:t>Agroøkologi</a:t>
                </a:r>
                <a:endParaRPr lang="da-DK" sz="1800" dirty="0" smtClean="0"/>
              </a:p>
              <a:p>
                <a:r>
                  <a:rPr lang="da-DK" sz="1800" dirty="0" smtClean="0"/>
                  <a:t>GEUS</a:t>
                </a:r>
              </a:p>
              <a:p>
                <a:r>
                  <a:rPr lang="da-DK" sz="1800" dirty="0" err="1" smtClean="0"/>
                  <a:t>Sorbisense</a:t>
                </a:r>
                <a:r>
                  <a:rPr lang="da-DK" sz="1800" dirty="0" smtClean="0"/>
                  <a:t> a/s</a:t>
                </a:r>
              </a:p>
              <a:p>
                <a:r>
                  <a:rPr lang="da-DK" sz="1800" dirty="0" err="1" smtClean="0"/>
                  <a:t>Eurofins</a:t>
                </a:r>
                <a:r>
                  <a:rPr lang="da-DK" sz="1800" dirty="0" smtClean="0"/>
                  <a:t> a/s</a:t>
                </a:r>
              </a:p>
              <a:p>
                <a:r>
                  <a:rPr lang="da-DK" sz="1800" dirty="0" smtClean="0"/>
                  <a:t>SEGES P/S</a:t>
                </a:r>
                <a:endParaRPr lang="da-DK" sz="1800" dirty="0"/>
              </a:p>
            </p:txBody>
          </p:sp>
          <p:sp>
            <p:nvSpPr>
              <p:cNvPr id="10" name="Titel 3"/>
              <p:cNvSpPr txBox="1">
                <a:spLocks/>
              </p:cNvSpPr>
              <p:nvPr/>
            </p:nvSpPr>
            <p:spPr bwMode="auto">
              <a:xfrm>
                <a:off x="3149469" y="4005064"/>
                <a:ext cx="3857400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 kern="1200">
                    <a:solidFill>
                      <a:schemeClr val="tx1"/>
                    </a:solidFill>
                    <a:latin typeface="Arial" pitchFamily="34" charset="0"/>
                    <a:ea typeface="+mj-ea"/>
                    <a:cs typeface="Arial" pitchFamily="34" charset="0"/>
                  </a:defRPr>
                </a:lvl1pPr>
                <a:lvl2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algn="l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defTabSz="457200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r>
                  <a:rPr lang="da-DK" sz="2400" b="0" dirty="0" smtClean="0"/>
                  <a:t>Deltagere i GUDP projekt:</a:t>
                </a:r>
                <a:endParaRPr lang="da-DK" sz="2400" b="0" dirty="0"/>
              </a:p>
            </p:txBody>
          </p:sp>
        </p:grpSp>
      </p:grpSp>
      <p:pic>
        <p:nvPicPr>
          <p:cNvPr id="14" name="Picture 4" descr="C:\Users\skh\Pictures\Vandløb_målestation\Billeder\Maaling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0991" y="1733450"/>
            <a:ext cx="2483768" cy="28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boks 14"/>
          <p:cNvSpPr txBox="1"/>
          <p:nvPr/>
        </p:nvSpPr>
        <p:spPr>
          <a:xfrm>
            <a:off x="7952291" y="4594339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/>
              <a:t>Foto: Bioscience</a:t>
            </a:r>
            <a:endParaRPr lang="da-DK" sz="1100" dirty="0"/>
          </a:p>
        </p:txBody>
      </p:sp>
    </p:spTree>
    <p:extLst>
      <p:ext uri="{BB962C8B-B14F-4D97-AF65-F5344CB8AC3E}">
        <p14:creationId xmlns:p14="http://schemas.microsoft.com/office/powerpoint/2010/main" val="104014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51681" y="332656"/>
            <a:ext cx="7715250" cy="936104"/>
          </a:xfrm>
        </p:spPr>
        <p:txBody>
          <a:bodyPr>
            <a:noAutofit/>
          </a:bodyPr>
          <a:lstStyle/>
          <a:p>
            <a:r>
              <a:rPr lang="da-DK" sz="3000" dirty="0" smtClean="0"/>
              <a:t>Målekoncepter udvikles for</a:t>
            </a:r>
            <a:br>
              <a:rPr lang="da-DK" sz="3000" dirty="0" smtClean="0"/>
            </a:br>
            <a:r>
              <a:rPr lang="da-DK" sz="3000" dirty="0" smtClean="0"/>
              <a:t>3 målesteder</a:t>
            </a:r>
            <a:endParaRPr lang="da-DK" sz="3000" dirty="0"/>
          </a:p>
        </p:txBody>
      </p:sp>
      <p:grpSp>
        <p:nvGrpSpPr>
          <p:cNvPr id="11" name="Gruppe 10"/>
          <p:cNvGrpSpPr/>
          <p:nvPr/>
        </p:nvGrpSpPr>
        <p:grpSpPr>
          <a:xfrm>
            <a:off x="1043608" y="1268760"/>
            <a:ext cx="4896543" cy="1773197"/>
            <a:chOff x="1043608" y="1268760"/>
            <a:chExt cx="4896543" cy="177319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4446" y="1268760"/>
              <a:ext cx="1745705" cy="1773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kstboks 6"/>
            <p:cNvSpPr txBox="1"/>
            <p:nvPr/>
          </p:nvSpPr>
          <p:spPr>
            <a:xfrm>
              <a:off x="1043608" y="1772816"/>
              <a:ext cx="31261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Rodzonen (N-min)</a:t>
              </a:r>
              <a:endParaRPr lang="da-DK" sz="2800" dirty="0"/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1076777" y="3146618"/>
            <a:ext cx="2559119" cy="2874670"/>
            <a:chOff x="1115616" y="3036444"/>
            <a:chExt cx="2559119" cy="2874670"/>
          </a:xfrm>
        </p:grpSpPr>
        <p:pic>
          <p:nvPicPr>
            <p:cNvPr id="5" name="Picture 4" descr="C:\Users\skh\Pictures\jan2012 113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87624" y="3559664"/>
              <a:ext cx="2487111" cy="235145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oli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kstboks 8"/>
            <p:cNvSpPr txBox="1"/>
            <p:nvPr/>
          </p:nvSpPr>
          <p:spPr>
            <a:xfrm>
              <a:off x="1115616" y="3036444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Dræn</a:t>
              </a:r>
              <a:endParaRPr lang="da-DK" sz="2800" dirty="0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5004048" y="3111844"/>
            <a:ext cx="2603799" cy="2909444"/>
            <a:chOff x="5004048" y="3036444"/>
            <a:chExt cx="2603799" cy="290944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 bwMode="auto">
            <a:xfrm>
              <a:off x="5076056" y="3568960"/>
              <a:ext cx="2531791" cy="23769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kstboks 9"/>
            <p:cNvSpPr txBox="1"/>
            <p:nvPr/>
          </p:nvSpPr>
          <p:spPr>
            <a:xfrm>
              <a:off x="5004048" y="3036444"/>
              <a:ext cx="1498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2800" dirty="0" smtClean="0"/>
                <a:t>Vandløb</a:t>
              </a:r>
              <a:endParaRPr lang="da-DK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5236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12967" cy="1143000"/>
          </a:xfrm>
        </p:spPr>
        <p:txBody>
          <a:bodyPr>
            <a:normAutofit/>
          </a:bodyPr>
          <a:lstStyle/>
          <a:p>
            <a:pPr algn="ctr"/>
            <a:r>
              <a:rPr lang="da-DK" sz="3000" dirty="0" smtClean="0"/>
              <a:t>Gevinster ved kvælstofregulering</a:t>
            </a:r>
            <a:br>
              <a:rPr lang="da-DK" sz="3000" dirty="0" smtClean="0"/>
            </a:br>
            <a:r>
              <a:rPr lang="da-DK" sz="3000" dirty="0" smtClean="0"/>
              <a:t>ud fra målinger på bedriftsniveau</a:t>
            </a:r>
            <a:endParaRPr lang="da-DK" sz="3000" dirty="0"/>
          </a:p>
        </p:txBody>
      </p:sp>
      <p:graphicFrame>
        <p:nvGraphicFramePr>
          <p:cNvPr id="5" name="Pladsholder til ind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754343"/>
              </p:ext>
            </p:extLst>
          </p:nvPr>
        </p:nvGraphicFramePr>
        <p:xfrm>
          <a:off x="611560" y="1700807"/>
          <a:ext cx="806489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77094">
                <a:tc>
                  <a:txBody>
                    <a:bodyPr/>
                    <a:lstStyle/>
                    <a:p>
                      <a:pPr algn="ctr"/>
                      <a:r>
                        <a:rPr lang="da-DK" sz="2400" b="1" baseline="0" dirty="0" smtClean="0"/>
                        <a:t>Belønning for effektive virkemidler og effektivitet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Nye og billigere</a:t>
                      </a:r>
                    </a:p>
                    <a:p>
                      <a:pPr algn="ctr"/>
                      <a:r>
                        <a:rPr lang="da-DK" sz="2400" b="1" dirty="0" smtClean="0"/>
                        <a:t>virkemidler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Målinger sikrer</a:t>
                      </a:r>
                      <a:r>
                        <a:rPr lang="da-DK" sz="2400" b="1" baseline="0" dirty="0" smtClean="0"/>
                        <a:t> belønning for at optimere effekten af virkemidler og for</a:t>
                      </a:r>
                    </a:p>
                    <a:p>
                      <a:pPr algn="ctr"/>
                      <a:r>
                        <a:rPr lang="da-DK" sz="2400" b="1" baseline="0" dirty="0" smtClean="0"/>
                        <a:t>godt landmandskab.</a:t>
                      </a:r>
                      <a:endParaRPr lang="da-DK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Alle virkemidler kan anvendes. </a:t>
                      </a:r>
                      <a:r>
                        <a:rPr lang="da-DK" sz="2400" b="1" baseline="0" dirty="0" smtClean="0"/>
                        <a:t>Alle tiltag, der reducerer udledningen, tæller med.</a:t>
                      </a:r>
                      <a:endParaRPr lang="da-DK" sz="2400" b="1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b="1" dirty="0" smtClean="0"/>
                        <a:t>Mindre</a:t>
                      </a:r>
                      <a:r>
                        <a:rPr lang="da-DK" sz="2400" b="1" baseline="0" dirty="0" smtClean="0"/>
                        <a:t> detailregulering.</a:t>
                      </a:r>
                      <a:endParaRPr lang="da-DK" sz="2400" b="1" dirty="0" smtClean="0"/>
                    </a:p>
                    <a:p>
                      <a:pPr algn="ctr"/>
                      <a:r>
                        <a:rPr lang="da-DK" sz="2400" b="1" dirty="0" smtClean="0"/>
                        <a:t>Ingen krav til eller kontrol</a:t>
                      </a:r>
                      <a:r>
                        <a:rPr lang="da-DK" sz="2400" b="1" baseline="0" dirty="0" smtClean="0"/>
                        <a:t> af virkemidler </a:t>
                      </a:r>
                      <a:br>
                        <a:rPr lang="da-DK" sz="2400" b="1" baseline="0" dirty="0" smtClean="0"/>
                      </a:br>
                      <a:r>
                        <a:rPr lang="da-DK" sz="2400" b="1" baseline="0" dirty="0" smtClean="0"/>
                        <a:t>(type efterafgrøder, datoer for såning, pløjning osv.)</a:t>
                      </a:r>
                      <a:endParaRPr lang="da-DK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ktangel 3"/>
          <p:cNvSpPr/>
          <p:nvPr/>
        </p:nvSpPr>
        <p:spPr>
          <a:xfrm>
            <a:off x="4572000" y="1628800"/>
            <a:ext cx="4104456" cy="2448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539552" y="4077072"/>
            <a:ext cx="8352927" cy="1378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3686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6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 smtClean="0"/>
              <a:t>Vandområdeplaner fastsætter målsætninger for kvælstofudledning på </a:t>
            </a:r>
            <a:r>
              <a:rPr lang="da-DK" u="sng" dirty="0" smtClean="0"/>
              <a:t>vandoplandsniveau</a:t>
            </a:r>
          </a:p>
          <a:p>
            <a:r>
              <a:rPr lang="da-DK" dirty="0" smtClean="0"/>
              <a:t>Regulering baseret på målinger på bedriftsniveau forudsætter målsætninger på </a:t>
            </a:r>
            <a:r>
              <a:rPr lang="da-DK" u="sng" dirty="0" smtClean="0"/>
              <a:t>bedriftsniveau</a:t>
            </a:r>
            <a:r>
              <a:rPr lang="da-DK" dirty="0" smtClean="0"/>
              <a:t> eller meget lokal skala</a:t>
            </a:r>
          </a:p>
          <a:p>
            <a:pPr lvl="1"/>
            <a:r>
              <a:rPr lang="da-DK" dirty="0" smtClean="0"/>
              <a:t>Kræver nyt fagligt grundlag – herunder hvad målsætningerne skal afhænge af (f.eks. retention, jordtype og afgrødevalg?)</a:t>
            </a:r>
          </a:p>
          <a:p>
            <a:pPr lvl="1"/>
            <a:r>
              <a:rPr lang="da-DK" dirty="0" smtClean="0"/>
              <a:t>Kræver ny lovgivning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633550" y="260648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cap="all" baseline="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sz="3000" u="sng" dirty="0" smtClean="0"/>
              <a:t>Udfordring 1:</a:t>
            </a:r>
            <a:r>
              <a:rPr lang="da-DK" sz="3000" dirty="0" smtClean="0"/>
              <a:t> Fastsættelse af målsætninger på bedriftsniveau</a:t>
            </a:r>
            <a:endParaRPr lang="da-DK" sz="3000" dirty="0"/>
          </a:p>
        </p:txBody>
      </p:sp>
      <p:sp>
        <p:nvSpPr>
          <p:cNvPr id="8" name="Tekstboks 7"/>
          <p:cNvSpPr txBox="1"/>
          <p:nvPr/>
        </p:nvSpPr>
        <p:spPr>
          <a:xfrm>
            <a:off x="584674" y="5026994"/>
            <a:ext cx="614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/>
              <a:t>Problematisk både politisk og fagligt!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6315109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8077200" cy="1287016"/>
          </a:xfrm>
        </p:spPr>
        <p:txBody>
          <a:bodyPr>
            <a:noAutofit/>
          </a:bodyPr>
          <a:lstStyle/>
          <a:p>
            <a:r>
              <a:rPr lang="da-DK" sz="3000" u="sng" dirty="0"/>
              <a:t>Udfordring 1:</a:t>
            </a:r>
            <a:r>
              <a:rPr lang="da-DK" sz="3000" dirty="0"/>
              <a:t> Fastsættelse af målsætninger på bedriftsniveau</a:t>
            </a:r>
            <a:br>
              <a:rPr lang="da-DK" sz="3000" dirty="0"/>
            </a:br>
            <a:endParaRPr lang="da-DK" sz="3000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7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\\data2\Plante\4 Arbejdsarkiv\RIH\GIS\02_DataUdtræk_GLR\Retentionskort GEUS\Karrebæk fjord opland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44236"/>
            <a:ext cx="7950746" cy="56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e 10"/>
          <p:cNvGrpSpPr/>
          <p:nvPr/>
        </p:nvGrpSpPr>
        <p:grpSpPr>
          <a:xfrm>
            <a:off x="1540145" y="4221088"/>
            <a:ext cx="1603965" cy="2374523"/>
            <a:chOff x="1540145" y="4221088"/>
            <a:chExt cx="1603965" cy="2374523"/>
          </a:xfrm>
        </p:grpSpPr>
        <p:sp>
          <p:nvSpPr>
            <p:cNvPr id="8" name="Ellipse 4"/>
            <p:cNvSpPr>
              <a:spLocks noChangeArrowheads="1"/>
            </p:cNvSpPr>
            <p:nvPr/>
          </p:nvSpPr>
          <p:spPr bwMode="auto">
            <a:xfrm>
              <a:off x="2403402" y="4221088"/>
              <a:ext cx="152374" cy="1397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7" name="Tekstboks 6"/>
            <p:cNvSpPr txBox="1"/>
            <p:nvPr/>
          </p:nvSpPr>
          <p:spPr>
            <a:xfrm>
              <a:off x="1540145" y="5949280"/>
              <a:ext cx="160396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a-DK" dirty="0" smtClean="0"/>
                <a:t>Målestation i</a:t>
              </a:r>
            </a:p>
            <a:p>
              <a:r>
                <a:rPr lang="da-DK" dirty="0" smtClean="0"/>
                <a:t>GUDP projekt</a:t>
              </a:r>
              <a:endParaRPr lang="da-DK" dirty="0"/>
            </a:p>
          </p:txBody>
        </p:sp>
        <p:cxnSp>
          <p:nvCxnSpPr>
            <p:cNvPr id="10" name="Lige pilforbindelse 9"/>
            <p:cNvCxnSpPr/>
            <p:nvPr/>
          </p:nvCxnSpPr>
          <p:spPr>
            <a:xfrm flipV="1">
              <a:off x="2342127" y="4432874"/>
              <a:ext cx="118784" cy="151640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7133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69776"/>
            <a:ext cx="8077200" cy="1143000"/>
          </a:xfrm>
        </p:spPr>
        <p:txBody>
          <a:bodyPr/>
          <a:lstStyle/>
          <a:p>
            <a:r>
              <a:rPr lang="da-DK" u="sng" dirty="0" smtClean="0"/>
              <a:t>Udfordring 2:</a:t>
            </a:r>
            <a:r>
              <a:rPr lang="da-DK" dirty="0" smtClean="0"/>
              <a:t> Geografisk afgrænsning af måleområde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8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72461" y="1365273"/>
            <a:ext cx="4848180" cy="52312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kstboks 7"/>
          <p:cNvSpPr txBox="1"/>
          <p:nvPr/>
        </p:nvSpPr>
        <p:spPr>
          <a:xfrm>
            <a:off x="6084168" y="1412776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Systematisk</a:t>
            </a:r>
            <a:br>
              <a:rPr lang="da-DK" sz="2400" b="1" dirty="0" smtClean="0"/>
            </a:br>
            <a:r>
              <a:rPr lang="da-DK" sz="2400" b="1" dirty="0" smtClean="0"/>
              <a:t>dræning.</a:t>
            </a:r>
          </a:p>
          <a:p>
            <a:r>
              <a:rPr lang="da-DK" sz="2400" dirty="0" smtClean="0"/>
              <a:t>Drænopland kan</a:t>
            </a:r>
          </a:p>
          <a:p>
            <a:r>
              <a:rPr lang="da-DK" sz="2400" dirty="0" smtClean="0"/>
              <a:t>afgrænses.</a:t>
            </a:r>
          </a:p>
          <a:p>
            <a:r>
              <a:rPr lang="da-DK" sz="2400" dirty="0" smtClean="0"/>
              <a:t>Mange drænudløb.</a:t>
            </a:r>
          </a:p>
          <a:p>
            <a:r>
              <a:rPr lang="da-DK" sz="2400" dirty="0" smtClean="0"/>
              <a:t>Dyrt at måle</a:t>
            </a:r>
            <a:br>
              <a:rPr lang="da-DK" sz="2400" dirty="0" smtClean="0"/>
            </a:br>
            <a:r>
              <a:rPr lang="da-DK" sz="2400" dirty="0" smtClean="0"/>
              <a:t>afstrømning fra</a:t>
            </a:r>
          </a:p>
          <a:p>
            <a:r>
              <a:rPr lang="da-DK" sz="2400" dirty="0" smtClean="0"/>
              <a:t>alle drænudløb.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966131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200" y="269776"/>
            <a:ext cx="7975600" cy="1143000"/>
          </a:xfrm>
        </p:spPr>
        <p:txBody>
          <a:bodyPr/>
          <a:lstStyle/>
          <a:p>
            <a:r>
              <a:rPr lang="da-DK" u="sng" dirty="0" smtClean="0"/>
              <a:t>Udfordring 2:</a:t>
            </a:r>
            <a:r>
              <a:rPr lang="da-DK" dirty="0" smtClean="0"/>
              <a:t> Geografisk afgrænsning af måleområde (2)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A64DCF-9E8F-4C50-9914-5300485D61E2}" type="datetime2">
              <a:rPr lang="da-DK" smtClean="0"/>
              <a:pPr>
                <a:defRPr/>
              </a:pPr>
              <a:t>10. november 2015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9</a:t>
            </a:fld>
            <a:r>
              <a:rPr lang="da-DK" smtClean="0">
                <a:solidFill>
                  <a:schemeClr val="bg1"/>
                </a:solidFill>
              </a:rPr>
              <a:t>...</a:t>
            </a:r>
            <a:r>
              <a:rPr lang="da-DK" smtClean="0"/>
              <a:t>|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91" y="1484784"/>
            <a:ext cx="5051453" cy="49495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6012160" y="1412776"/>
            <a:ext cx="2808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/>
              <a:t>Pletdræning.</a:t>
            </a:r>
          </a:p>
          <a:p>
            <a:r>
              <a:rPr lang="da-DK" sz="2400" dirty="0" smtClean="0"/>
              <a:t>Vanskeligt at</a:t>
            </a:r>
          </a:p>
          <a:p>
            <a:r>
              <a:rPr lang="da-DK" sz="2400" dirty="0" smtClean="0"/>
              <a:t>afgrænse</a:t>
            </a:r>
          </a:p>
          <a:p>
            <a:r>
              <a:rPr lang="da-DK" sz="2400" dirty="0" smtClean="0"/>
              <a:t>drænoplandet.</a:t>
            </a:r>
          </a:p>
          <a:p>
            <a:r>
              <a:rPr lang="da-DK" sz="2400" dirty="0" smtClean="0"/>
              <a:t>Ofte stort bidrag</a:t>
            </a:r>
          </a:p>
          <a:p>
            <a:r>
              <a:rPr lang="da-DK" sz="2400" dirty="0" smtClean="0"/>
              <a:t>af grundvand</a:t>
            </a:r>
            <a:br>
              <a:rPr lang="da-DK" sz="2400" dirty="0" smtClean="0"/>
            </a:br>
            <a:r>
              <a:rPr lang="da-DK" sz="2400" dirty="0" smtClean="0"/>
              <a:t>– evt. fra nabo.</a:t>
            </a:r>
          </a:p>
          <a:p>
            <a:endParaRPr lang="da-DK" sz="2400" dirty="0"/>
          </a:p>
          <a:p>
            <a:r>
              <a:rPr lang="da-DK" sz="2400" dirty="0" smtClean="0"/>
              <a:t>Samme udfordring ved måling i grøfter og små vandløb.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0920067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ES">
  <a:themeElements>
    <a:clrScheme name="SEGES 1 - AKM">
      <a:dk1>
        <a:srgbClr val="000000"/>
      </a:dk1>
      <a:lt1>
        <a:sysClr val="window" lastClr="FFFFFF"/>
      </a:lt1>
      <a:dk2>
        <a:srgbClr val="09562C"/>
      </a:dk2>
      <a:lt2>
        <a:srgbClr val="E7E5DB"/>
      </a:lt2>
      <a:accent1>
        <a:srgbClr val="076471"/>
      </a:accent1>
      <a:accent2>
        <a:srgbClr val="C8C7B2"/>
      </a:accent2>
      <a:accent3>
        <a:srgbClr val="9DDCF9"/>
      </a:accent3>
      <a:accent4>
        <a:srgbClr val="7C9877"/>
      </a:accent4>
      <a:accent5>
        <a:srgbClr val="338291"/>
      </a:accent5>
      <a:accent6>
        <a:srgbClr val="E95D0F"/>
      </a:accent6>
      <a:hlink>
        <a:srgbClr val="7DA3AD"/>
      </a:hlink>
      <a:folHlink>
        <a:srgbClr val="E95D0F"/>
      </a:folHlink>
    </a:clrScheme>
    <a:fontScheme name="SE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EGES_Standard_V2.potx" id="{3EAA4841-84B7-4B7C-AB36-10B5E0CAF525}" vid="{A3086308-693D-4E5A-92E0-BD61EC7EB73C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FL 1">
      <a:dk1>
        <a:srgbClr val="3F3F3F"/>
      </a:dk1>
      <a:lt1>
        <a:sysClr val="window" lastClr="FFFFFF"/>
      </a:lt1>
      <a:dk2>
        <a:srgbClr val="09562C"/>
      </a:dk2>
      <a:lt2>
        <a:srgbClr val="C8C7B2"/>
      </a:lt2>
      <a:accent1>
        <a:srgbClr val="09562C"/>
      </a:accent1>
      <a:accent2>
        <a:srgbClr val="D0C22B"/>
      </a:accent2>
      <a:accent3>
        <a:srgbClr val="C8C7B2"/>
      </a:accent3>
      <a:accent4>
        <a:srgbClr val="000000"/>
      </a:accent4>
      <a:accent5>
        <a:srgbClr val="9DDCF9"/>
      </a:accent5>
      <a:accent6>
        <a:srgbClr val="E95D0F"/>
      </a:accent6>
      <a:hlink>
        <a:srgbClr val="09562C"/>
      </a:hlink>
      <a:folHlink>
        <a:srgbClr val="09562C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PublishingRollupImage xmlns="http://schemas.microsoft.com/sharepoint/v3" xsi:nil="true"/>
    <Revisionsdato xmlns="5aa14257-579e-4a1f-bbbb-3c8dd7393476">2015-11-10T14:02:00+00:00</Revisionsdato>
    <DynamicPublishingContent5 xmlns="http://schemas.microsoft.com/sharepoint/v3" xsi:nil="true"/>
    <DynamicPublishingContent12 xmlns="http://schemas.microsoft.com/sharepoint/v3" xsi:nil="true"/>
    <PublishingContactEmail xmlns="http://schemas.microsoft.com/sharepoint/v3" xsi:nil="true"/>
    <HeaderStyleDefinitions xmlns="http://schemas.microsoft.com/sharepoint/v3" xsi:nil="true"/>
    <DynamicPublishingContent4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DynamicPublishingContent7 xmlns="http://schemas.microsoft.com/sharepoint/v3" xsi:nil="true"/>
    <DynamicPublishingContent6 xmlns="http://schemas.microsoft.com/sharepoint/v3" xsi:nil="true"/>
    <Bekraeftelsesdato xmlns="5aa14257-579e-4a1f-bbbb-3c8dd7393476">2015-11-10T14:02:00+00:00</Bekraeftelsesdato>
    <DynamicPublishingContent1 xmlns="http://schemas.microsoft.com/sharepoint/v3" xsi:nil="true"/>
    <DynamicPublishingContent13 xmlns="http://schemas.microsoft.com/sharepoint/v3" xsi:nil="true"/>
    <PublishingVariationGroupID xmlns="http://schemas.microsoft.com/sharepoint/v3" xsi:nil="true"/>
    <ArticleStartDate xmlns="http://schemas.microsoft.com/sharepoint/v3">2015-11-10T14:02:52+00:00</ArticleStartDate>
    <Listekode xmlns="5aa14257-579e-4a1f-bbbb-3c8dd7393476" xsi:nil="true"/>
    <DynamicPublishingContent0 xmlns="http://schemas.microsoft.com/sharepoint/v3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 </DisplayName>
        <AccountId>15383</AccountId>
        <AccountType/>
      </UserInfo>
    </Forfattere>
    <DynamicPublishingContent3 xmlns="http://schemas.microsoft.com/sharepoint/v3" xsi:nil="true"/>
    <Sorteringsorden xmlns="5aa14257-579e-4a1f-bbbb-3c8dd7393476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ublishingStartDate xmlns="http://schemas.microsoft.com/sharepoint/v3" xsi:nil="true"/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Indlæg om emissionsbaseret regulering på møde for planteavlsformænd den 19. marts 2015. </Comments>
    <Nummer xmlns="5aa14257-579e-4a1f-bbbb-3c8dd7393476" xsi:nil="true"/>
    <_dlc_DocId xmlns="303eeafb-7dff-46db-9396-e9c651f530ea">LBINFO-3557-6</_dlc_DocId>
    <_dlc_DocIdUrl xmlns="303eeafb-7dff-46db-9396-e9c651f530ea">
      <Url>https://sp.landbrugsinfo.dk/Afrapportering/2015/_layouts/DocIdRedir.aspx?ID=LBINFO-3557-6</Url>
      <Description>LBINFO-3557-6</Description>
    </_dlc_DocIdUrl>
    <Skribenter xmlns="5aa14257-579e-4a1f-bbbb-3c8dd7393476">
      <UserInfo>
        <DisplayName/>
        <AccountId xsi:nil="true"/>
        <AccountType/>
      </UserInfo>
    </Skribenter>
    <Kontaktpersoner xmlns="5aa14257-579e-4a1f-bbbb-3c8dd7393476">
      <UserInfo>
        <DisplayName/>
        <AccountId xsi:nil="true"/>
        <AccountType/>
      </UserInfo>
    </Kontaktpersoner>
    <_dlc_DocIdPersistId xmlns="303eeafb-7dff-46db-9396-e9c651f530ea">false</_dlc_DocIdPersistId>
    <PublishingPageLayout xmlns="http://schemas.microsoft.com/sharepoint/v3">
      <Url xsi:nil="true"/>
      <Description xsi:nil="true"/>
    </PublishingPageLayout>
    <GammelURL xmlns="c027f136-810f-4bf1-8799-fe74b7b13f91" xsi:nil="true"/>
    <Ansvarligafdeling xmlns="c027f136-810f-4bf1-8799-fe74b7b13f91">33</Ansvarligafdeling>
    <NetSkabelonValue xmlns="c027f136-810f-4bf1-8799-fe74b7b13f91" xsi:nil="true"/>
    <HitCount xmlns="c027f136-810f-4bf1-8799-fe74b7b13f91">0</HitCount>
    <WebInfoMultiSelect xmlns="c027f136-810f-4bf1-8799-fe74b7b13f91" xsi:nil="true"/>
    <TaksonomiTaxHTField0 xmlns="c027f136-810f-4bf1-8799-fe74b7b13f91">
      <Terms xmlns="http://schemas.microsoft.com/office/infopath/2007/PartnerControls"/>
    </TaksonomiTaxHTField0>
    <FinanceYear xmlns="c027f136-810f-4bf1-8799-fe74b7b13f91" xsi:nil="true"/>
    <IsHiddenFromRollup xmlns="c027f136-810f-4bf1-8799-fe74b7b13f91">0</IsHiddenFromRollup>
    <Rettighedsgruppe xmlns="c027f136-810f-4bf1-8799-fe74b7b13f91">1</Rettighedsgruppe>
    <Afsender xmlns="c027f136-810f-4bf1-8799-fe74b7b13f91">2</Afsender>
    <EnclosureFor xmlns="c027f136-810f-4bf1-8799-fe74b7b13f91">
      <Url xsi:nil="true"/>
      <Description xsi:nil="true"/>
    </EnclosureFor>
    <Arkiveringsdato xmlns="c027f136-810f-4bf1-8799-fe74b7b13f91">2099-12-31T23:00:00+00:00</Arkiveringsdato>
    <HideInRollups xmlns="c027f136-810f-4bf1-8799-fe74b7b13f91">false</HideInRollups>
    <PermalinkID xmlns="c027f136-810f-4bf1-8799-fe74b7b13f91">c4bcb315-381b-4a11-9da4-30b4dce0515f</PermalinkID>
    <Projekter xmlns="c027f136-810f-4bf1-8799-fe74b7b13f91" xsi:nil="true"/>
    <WebInfoSubjects xmlns="c027f136-810f-4bf1-8799-fe74b7b13f91" xsi:nil="true"/>
    <Ingen_x0020_besked_x0020_ved_x0020_arkivering xmlns="c027f136-810f-4bf1-8799-fe74b7b13f91">false</Ingen_x0020_besked_x0020_ved_x0020_arkivering>
    <Bevillingsgivere xmlns="c027f136-810f-4bf1-8799-fe74b7b13f91">2;#;#14;#</Bevillingsgivere>
    <WebInfoLawCodes xmlns="c027f136-810f-4bf1-8799-fe74b7b13f91" xsi:nil="true"/>
    <Afrapportering xmlns="8dd19670-a623-4c4a-8cd0-9c7122017949">464;#</Afrapportering>
    <ProjectID xmlns="c70df750-5352-4088-a10b-a69e290d946e">X464X</ProjectID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andbrugsinfo Artikelside" ma:contentTypeID="0x010100C568DB52D9D0A14D9B2FDCC96666E9F2007948130EC3DB064584E219954237AF3900242457EFB8B24247815D688C526CD44D00C26A9DBCB02B5C4DA1F017B836C045C00060750ADE2E6249BABB5C6118FC133DE800B6E1A9893ABA4670B08C14B9C53A30D30016A1B8B879019B40A89B0294CD42210C" ma:contentTypeVersion="99" ma:contentTypeDescription="Den primære contenttype der anvendes på Landbrugsinfo" ma:contentTypeScope="" ma:versionID="117efc10c391e0747e80fd0529b5b7c2">
  <xsd:schema xmlns:xsd="http://www.w3.org/2001/XMLSchema" xmlns:xs="http://www.w3.org/2001/XMLSchema" xmlns:p="http://schemas.microsoft.com/office/2006/metadata/properties" xmlns:ns1="http://schemas.microsoft.com/sharepoint/v3" xmlns:ns2="c027f136-810f-4bf1-8799-fe74b7b13f91" xmlns:ns3="5aa14257-579e-4a1f-bbbb-3c8dd7393476" xmlns:ns4="303eeafb-7dff-46db-9396-e9c651f530ea" xmlns:ns5="8dd19670-a623-4c4a-8cd0-9c7122017949" xmlns:ns6="c70df750-5352-4088-a10b-a69e290d946e" targetNamespace="http://schemas.microsoft.com/office/2006/metadata/properties" ma:root="true" ma:fieldsID="f0faed57db0c669d165bd617b058416f" ns1:_="" ns2:_="" ns3:_="" ns4:_="" ns5:_="" ns6:_="">
    <xsd:import namespace="http://schemas.microsoft.com/sharepoint/v3"/>
    <xsd:import namespace="c027f136-810f-4bf1-8799-fe74b7b13f91"/>
    <xsd:import namespace="5aa14257-579e-4a1f-bbbb-3c8dd7393476"/>
    <xsd:import namespace="303eeafb-7dff-46db-9396-e9c651f530ea"/>
    <xsd:import namespace="8dd19670-a623-4c4a-8cd0-9c7122017949"/>
    <xsd:import namespace="c70df750-5352-4088-a10b-a69e290d946e"/>
    <xsd:element name="properties">
      <xsd:complexType>
        <xsd:sequence>
          <xsd:element name="documentManagement">
            <xsd:complexType>
              <xsd:all>
                <xsd:element ref="ns1:Comments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 minOccurs="0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5:Afrapportering" minOccurs="0"/>
                <xsd:element ref="ns3:Kontaktpersoner" minOccurs="0"/>
                <xsd:element ref="ns3:Skribenter" minOccurs="0"/>
                <xsd:element ref="ns6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7f136-810f-4bf1-8799-fe74b7b13f91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303eeafb-7dff-46db-9396-e9c651f530ea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303eeafb-7dff-46db-9396-e9c651f530ea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303eeafb-7dff-46db-9396-e9c651f530ea">
      <xsd:simpleType>
        <xsd:restriction base="dms:Lookup"/>
      </xsd:simpleType>
    </xsd:element>
    <xsd:element name="Arkiveringsdato" ma:index="37" nillable="true" ma:displayName="Arkiveringsdato" ma:format="DateOnly" ma:internalName="Arkiveringsdato" ma:readOnly="false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303eeafb-7dff-46db-9396-e9c651f530ea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303eeafb-7dff-46db-9396-e9c651f530ea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19670-a623-4c4a-8cd0-9c7122017949" elementFormDefault="qualified">
    <xsd:import namespace="http://schemas.microsoft.com/office/2006/documentManagement/types"/>
    <xsd:import namespace="http://schemas.microsoft.com/office/infopath/2007/PartnerControls"/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0df750-5352-4088-a10b-a69e290d946e" elementFormDefault="qualified">
    <xsd:import namespace="http://schemas.microsoft.com/office/2006/documentManagement/types"/>
    <xsd:import namespace="http://schemas.microsoft.com/office/infopath/2007/PartnerControls"/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F81E7-B873-4110-97DD-285822A228D8}"/>
</file>

<file path=customXml/itemProps2.xml><?xml version="1.0" encoding="utf-8"?>
<ds:datastoreItem xmlns:ds="http://schemas.openxmlformats.org/officeDocument/2006/customXml" ds:itemID="{C4ED89CE-D04D-4BFC-8A07-FAC8CF0D113A}"/>
</file>

<file path=customXml/itemProps3.xml><?xml version="1.0" encoding="utf-8"?>
<ds:datastoreItem xmlns:ds="http://schemas.openxmlformats.org/officeDocument/2006/customXml" ds:itemID="{54AC3A17-7BB6-4607-B6F9-AA6EC08DB7D9}"/>
</file>

<file path=customXml/itemProps4.xml><?xml version="1.0" encoding="utf-8"?>
<ds:datastoreItem xmlns:ds="http://schemas.openxmlformats.org/officeDocument/2006/customXml" ds:itemID="{8E80B9B4-56F4-418D-A5EF-625762B8BBC0}"/>
</file>

<file path=docProps/app.xml><?xml version="1.0" encoding="utf-8"?>
<Properties xmlns="http://schemas.openxmlformats.org/officeDocument/2006/extended-properties" xmlns:vt="http://schemas.openxmlformats.org/officeDocument/2006/docPropsVTypes">
  <Template>SEGES</Template>
  <TotalTime>635</TotalTime>
  <Words>604</Words>
  <Application>Microsoft Office PowerPoint</Application>
  <PresentationFormat>Skærmshow (4:3)</PresentationFormat>
  <Paragraphs>105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SEGES</vt:lpstr>
      <vt:lpstr>Emissionsbaseret Kvælstofregulering</vt:lpstr>
      <vt:lpstr>Stor interesse for måling af kvælstofudledning!</vt:lpstr>
      <vt:lpstr>GUDP projekt: Emissionsbaseret kvælstof- og arealregulering</vt:lpstr>
      <vt:lpstr>Målekoncepter udvikles for 3 målesteder</vt:lpstr>
      <vt:lpstr>Gevinster ved kvælstofregulering ud fra målinger på bedriftsniveau</vt:lpstr>
      <vt:lpstr>PowerPoint-præsentation</vt:lpstr>
      <vt:lpstr>Udfordring 1: Fastsættelse af målsætninger på bedriftsniveau </vt:lpstr>
      <vt:lpstr>Udfordring 2: Geografisk afgrænsning af måleområde</vt:lpstr>
      <vt:lpstr>Udfordring 2: Geografisk afgrænsning af måleområde (2)</vt:lpstr>
      <vt:lpstr>Udfordring 3: Krav til  målemetoder, målesteder og databearbejdning</vt:lpstr>
      <vt:lpstr>Udfordring 4: Målinger som grundlag for kvælstofregulering</vt:lpstr>
      <vt:lpstr>Foreløbig anbefaling vedr. emissionsbaseret regulering</vt:lpstr>
    </vt:vector>
  </TitlesOfParts>
  <Company>Videncentret for Landbrug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Præsentation af emissionsbaseret kvælstofregulering for planteavlsformænd</dc:title>
  <dc:creator>Søren Kolind Hvid</dc:creator>
  <cp:lastModifiedBy>Pia Sørensen</cp:lastModifiedBy>
  <cp:revision>55</cp:revision>
  <cp:lastPrinted>2014-12-09T10:53:47Z</cp:lastPrinted>
  <dcterms:created xsi:type="dcterms:W3CDTF">2015-01-22T13:59:40Z</dcterms:created>
  <dcterms:modified xsi:type="dcterms:W3CDTF">2015-11-10T14:01:54Z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0x010100C568DB52D9D0A14D9B2FDCC96666E9F2007948130EC3DB064584E219954237AF3900242457EFB8B24247815D688C526CD44D00C26A9DBCB02B5C4DA1F017B836C045C00060750ADE2E6249BABB5C6118FC133DE800B6E1A9893ABA4670B08C14B9C53A30D30016A1B8B879019B40A89B0294CD42210C</vt:lpwstr>
  </property>
  <property fmtid="{D5CDD505-2E9C-101B-9397-08002B2CF9AE}" pid="3" name="_dlc_DocIdItemGuid">
    <vt:lpwstr>37217623-4b59-47a0-b898-44b0723def58</vt:lpwstr>
  </property>
  <property fmtid="{D5CDD505-2E9C-101B-9397-08002B2CF9AE}" pid="4" name="Taksonomi">
    <vt:lpwstr/>
  </property>
  <property fmtid="{D5CDD505-2E9C-101B-9397-08002B2CF9AE}" pid="5" name="Dokumentdato">
    <vt:lpwstr/>
  </property>
  <property fmtid="{D5CDD505-2E9C-101B-9397-08002B2CF9AE}" pid="6" name="Order">
    <vt:r8>600</vt:r8>
  </property>
  <property fmtid="{D5CDD505-2E9C-101B-9397-08002B2CF9AE}" pid="7" name="xd_ProgID">
    <vt:lpwstr/>
  </property>
  <property fmtid="{D5CDD505-2E9C-101B-9397-08002B2CF9AE}" pid="8" name="_Source">
    <vt:lpwstr/>
  </property>
  <property fmtid="{D5CDD505-2E9C-101B-9397-08002B2CF9AE}" pid="9" name="Kilde2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  <property fmtid="{D5CDD505-2E9C-101B-9397-08002B2CF9AE}" pid="13" name="SchultzId">
    <vt:lpwstr/>
  </property>
  <property fmtid="{D5CDD505-2E9C-101B-9397-08002B2CF9AE}" pid="15" name="P0">
    <vt:bool>false</vt:bool>
  </property>
  <property fmtid="{D5CDD505-2E9C-101B-9397-08002B2CF9AE}" pid="16" name="Placering">
    <vt:lpwstr/>
  </property>
  <property fmtid="{D5CDD505-2E9C-101B-9397-08002B2CF9AE}" pid="17" name="Callname">
    <vt:lpwstr/>
  </property>
  <property fmtid="{D5CDD505-2E9C-101B-9397-08002B2CF9AE}" pid="19" name="Arrangoer">
    <vt:lpwstr/>
  </property>
  <property fmtid="{D5CDD505-2E9C-101B-9397-08002B2CF9AE}" pid="20" name="Titel2">
    <vt:lpwstr/>
  </property>
  <property fmtid="{D5CDD505-2E9C-101B-9397-08002B2CF9AE}" pid="21" name="Omraade">
    <vt:lpwstr/>
  </property>
  <property fmtid="{D5CDD505-2E9C-101B-9397-08002B2CF9AE}" pid="22" name="Hovedomraade">
    <vt:lpwstr/>
  </property>
  <property fmtid="{D5CDD505-2E9C-101B-9397-08002B2CF9AE}" pid="23" name="Shortname">
    <vt:lpwstr/>
  </property>
  <property fmtid="{D5CDD505-2E9C-101B-9397-08002B2CF9AE}" pid="24" name="display_urn">
    <vt:lpwstr>Søren Kolind Hvid (LCSKH)</vt:lpwstr>
  </property>
  <property fmtid="{D5CDD505-2E9C-101B-9397-08002B2CF9AE}" pid="25" name="URL">
    <vt:lpwstr/>
  </property>
  <property fmtid="{D5CDD505-2E9C-101B-9397-08002B2CF9AE}" pid="26" name="Maalrettet">
    <vt:lpwstr/>
  </property>
  <property fmtid="{D5CDD505-2E9C-101B-9397-08002B2CF9AE}" pid="27" name="xd_Signature">
    <vt:bool>false</vt:bool>
  </property>
  <property fmtid="{D5CDD505-2E9C-101B-9397-08002B2CF9AE}" pid="28" name="Type">
    <vt:lpwstr/>
  </property>
  <property fmtid="{D5CDD505-2E9C-101B-9397-08002B2CF9AE}" pid="30" name="Tilmelding">
    <vt:lpwstr/>
  </property>
  <property fmtid="{D5CDD505-2E9C-101B-9397-08002B2CF9AE}" pid="31" name="SummaryLinks2">
    <vt:lpwstr/>
  </property>
  <property fmtid="{D5CDD505-2E9C-101B-9397-08002B2CF9AE}" pid="32" name="Aar">
    <vt:lpwstr/>
  </property>
  <property fmtid="{D5CDD505-2E9C-101B-9397-08002B2CF9AE}" pid="33" name="Menupunkter">
    <vt:lpwstr/>
  </property>
  <property fmtid="{D5CDD505-2E9C-101B-9397-08002B2CF9AE}" pid="34" name="Sted">
    <vt:lpwstr/>
  </property>
</Properties>
</file>